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8" r:id="rId1"/>
    <p:sldMasterId id="2147483740" r:id="rId2"/>
  </p:sldMasterIdLst>
  <p:sldIdLst>
    <p:sldId id="256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io Herencias" initials="SH" lastIdx="8" clrIdx="0">
    <p:extLst>
      <p:ext uri="{19B8F6BF-5375-455C-9EA6-DF929625EA0E}">
        <p15:presenceInfo xmlns:p15="http://schemas.microsoft.com/office/powerpoint/2012/main" userId="66a39000ceba19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7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0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19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32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0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80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20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04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311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43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48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53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16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399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318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9808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6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87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66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2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5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5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2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50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6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2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18A67-F9FE-4065-ACE3-6965760B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827" y="3629892"/>
            <a:ext cx="9572148" cy="1973503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Britannic Bold" panose="020B0903060703020204" pitchFamily="34" charset="0"/>
              </a:rPr>
              <a:t>Aplicación con tecnología Java para la gestión de maratones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880F31-AF0F-431F-9FE4-5614609D2E87}"/>
              </a:ext>
            </a:extLst>
          </p:cNvPr>
          <p:cNvSpPr txBox="1"/>
          <p:nvPr/>
        </p:nvSpPr>
        <p:spPr>
          <a:xfrm>
            <a:off x="10144137" y="6334283"/>
            <a:ext cx="202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 de mayo del 2018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C302402-259C-4B0C-9A97-51673E511CB5}"/>
              </a:ext>
            </a:extLst>
          </p:cNvPr>
          <p:cNvSpPr txBox="1"/>
          <p:nvPr/>
        </p:nvSpPr>
        <p:spPr>
          <a:xfrm>
            <a:off x="9910617" y="170874"/>
            <a:ext cx="2128911" cy="63269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31643EF-64DC-4E0C-AC41-F5DA1F49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108" y="-484766"/>
            <a:ext cx="1865603" cy="186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2136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18A67-F9FE-4065-ACE3-6965760B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7740" y="524932"/>
            <a:ext cx="9572148" cy="1049867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Britannic Bold" panose="020B0903060703020204" pitchFamily="34" charset="0"/>
              </a:rPr>
              <a:t>Demostración de </a:t>
            </a:r>
            <a:br>
              <a:rPr lang="es-ES" dirty="0">
                <a:latin typeface="Britannic Bold" panose="020B0903060703020204" pitchFamily="34" charset="0"/>
              </a:rPr>
            </a:br>
            <a:r>
              <a:rPr lang="es-ES" dirty="0">
                <a:latin typeface="Britannic Bold" panose="020B0903060703020204" pitchFamily="34" charset="0"/>
              </a:rPr>
              <a:t>la aplicación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880F31-AF0F-431F-9FE4-5614609D2E87}"/>
              </a:ext>
            </a:extLst>
          </p:cNvPr>
          <p:cNvSpPr txBox="1"/>
          <p:nvPr/>
        </p:nvSpPr>
        <p:spPr>
          <a:xfrm>
            <a:off x="10153878" y="6345383"/>
            <a:ext cx="202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 de mayo del 2018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A608CC-3E9E-4D2D-9F94-D39AEA8A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56" y="2063885"/>
            <a:ext cx="5460453" cy="2683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929AACE-612D-4EEE-A9A4-672F3F790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5" b="2494"/>
          <a:stretch/>
        </p:blipFill>
        <p:spPr>
          <a:xfrm>
            <a:off x="6185286" y="2442576"/>
            <a:ext cx="4291844" cy="3801205"/>
          </a:xfrm>
          <a:prstGeom prst="rect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39515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18A67-F9FE-4065-ACE3-6965760B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6" y="3629892"/>
            <a:ext cx="11236630" cy="1973503"/>
          </a:xfrm>
        </p:spPr>
        <p:txBody>
          <a:bodyPr>
            <a:normAutofit/>
          </a:bodyPr>
          <a:lstStyle/>
          <a:p>
            <a:r>
              <a:rPr lang="es-ES" dirty="0">
                <a:latin typeface="Britannic Bold" panose="020B0903060703020204" pitchFamily="34" charset="0"/>
              </a:rPr>
              <a:t> Ruegos y preguntas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880F31-AF0F-431F-9FE4-5614609D2E87}"/>
              </a:ext>
            </a:extLst>
          </p:cNvPr>
          <p:cNvSpPr txBox="1"/>
          <p:nvPr/>
        </p:nvSpPr>
        <p:spPr>
          <a:xfrm>
            <a:off x="10144137" y="6334283"/>
            <a:ext cx="202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 de mayo del 2018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C302402-259C-4B0C-9A97-51673E511CB5}"/>
              </a:ext>
            </a:extLst>
          </p:cNvPr>
          <p:cNvSpPr txBox="1"/>
          <p:nvPr/>
        </p:nvSpPr>
        <p:spPr>
          <a:xfrm>
            <a:off x="9910617" y="170874"/>
            <a:ext cx="2128911" cy="63269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31643EF-64DC-4E0C-AC41-F5DA1F49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108" y="-484766"/>
            <a:ext cx="1865603" cy="186560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E727095-ECA7-4285-968F-2A416CCBB1F2}"/>
              </a:ext>
            </a:extLst>
          </p:cNvPr>
          <p:cNvSpPr txBox="1">
            <a:spLocks/>
          </p:cNvSpPr>
          <p:nvPr/>
        </p:nvSpPr>
        <p:spPr>
          <a:xfrm>
            <a:off x="-285463" y="-335517"/>
            <a:ext cx="5855582" cy="15671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>
                <a:latin typeface="Britannic Bold" panose="020B0903060703020204" pitchFamily="34" charset="0"/>
              </a:rPr>
              <a:t>Conclusiones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7A53FC-2BAF-45C5-B148-41C270B0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574" y="3231368"/>
            <a:ext cx="2087671" cy="20876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974F4CA-8CBE-4B36-A55B-F0FA9AF0F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773" y="1239006"/>
            <a:ext cx="4058809" cy="11265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0E31D28-26CE-4498-A13A-C68AF8629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5463" y="2832296"/>
            <a:ext cx="3568694" cy="35686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796C69C-DE4C-4951-B08A-1F2B4FB43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431" y="1802291"/>
            <a:ext cx="3700824" cy="19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7023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DAEB931-1F74-4DEE-B52B-6DA5496FF15B}"/>
              </a:ext>
            </a:extLst>
          </p:cNvPr>
          <p:cNvSpPr txBox="1"/>
          <p:nvPr/>
        </p:nvSpPr>
        <p:spPr>
          <a:xfrm>
            <a:off x="64656" y="2020389"/>
            <a:ext cx="104740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7200" dirty="0">
                <a:latin typeface="Brush Script MT" panose="03060802040406070304" pitchFamily="66" charset="0"/>
              </a:rPr>
              <a:t>“Hazlo simple, tan simple como sea posible, pero no más” </a:t>
            </a:r>
          </a:p>
          <a:p>
            <a:pPr algn="r"/>
            <a:r>
              <a:rPr lang="es-ES" b="1" dirty="0"/>
              <a:t>- Albert Einstein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232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18A67-F9FE-4065-ACE3-6965760B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1109" y="0"/>
            <a:ext cx="9572148" cy="104986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Britannic Bold" panose="020B0903060703020204" pitchFamily="34" charset="0"/>
              </a:rPr>
              <a:t>Introducción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880F31-AF0F-431F-9FE4-5614609D2E87}"/>
              </a:ext>
            </a:extLst>
          </p:cNvPr>
          <p:cNvSpPr txBox="1"/>
          <p:nvPr/>
        </p:nvSpPr>
        <p:spPr>
          <a:xfrm>
            <a:off x="10153878" y="6345383"/>
            <a:ext cx="202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 de mayo del 2018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F890F1-D60B-4F3D-ADCA-0DCD202CBC0C}"/>
              </a:ext>
            </a:extLst>
          </p:cNvPr>
          <p:cNvSpPr txBox="1"/>
          <p:nvPr/>
        </p:nvSpPr>
        <p:spPr>
          <a:xfrm>
            <a:off x="864715" y="1303579"/>
            <a:ext cx="649316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Requisitos funcionales: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Requisitos no funcionales:</a:t>
            </a:r>
            <a:endParaRPr lang="es-E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ACE7E9-5453-4459-B612-C82F1F21890B}"/>
              </a:ext>
            </a:extLst>
          </p:cNvPr>
          <p:cNvSpPr txBox="1"/>
          <p:nvPr/>
        </p:nvSpPr>
        <p:spPr>
          <a:xfrm>
            <a:off x="1623561" y="2444730"/>
            <a:ext cx="3197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Administrador</a:t>
            </a:r>
          </a:p>
          <a:p>
            <a:pPr marL="400050" indent="-400050">
              <a:buFont typeface="+mj-lt"/>
              <a:buAutoNum type="romanUcPeriod"/>
            </a:pP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Usuario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7A214C3-75F1-4400-8A9B-CEA5D7175958}"/>
              </a:ext>
            </a:extLst>
          </p:cNvPr>
          <p:cNvSpPr txBox="1"/>
          <p:nvPr/>
        </p:nvSpPr>
        <p:spPr>
          <a:xfrm>
            <a:off x="1623561" y="4195491"/>
            <a:ext cx="54575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Estandartes</a:t>
            </a:r>
          </a:p>
          <a:p>
            <a:pPr marL="400050" indent="-400050">
              <a:buFont typeface="+mj-lt"/>
              <a:buAutoNum type="romanUcPeriod"/>
            </a:pP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Seguridad</a:t>
            </a:r>
          </a:p>
          <a:p>
            <a:pPr marL="400050" indent="-400050">
              <a:buFont typeface="+mj-lt"/>
              <a:buAutoNum type="romanUcPeriod"/>
            </a:pP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Respuesta a los errores</a:t>
            </a:r>
          </a:p>
          <a:p>
            <a:pPr marL="400050" indent="-400050">
              <a:buFont typeface="+mj-lt"/>
              <a:buAutoNum type="romanUcPeriod"/>
            </a:pPr>
            <a:r>
              <a:rPr lang="es-E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Eficiencia y facilidad</a:t>
            </a:r>
          </a:p>
        </p:txBody>
      </p:sp>
    </p:spTree>
    <p:extLst>
      <p:ext uri="{BB962C8B-B14F-4D97-AF65-F5344CB8AC3E}">
        <p14:creationId xmlns:p14="http://schemas.microsoft.com/office/powerpoint/2010/main" val="163587992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18A67-F9FE-4065-ACE3-6965760B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7740" y="0"/>
            <a:ext cx="9572148" cy="104986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Britannic Bold" panose="020B0903060703020204" pitchFamily="34" charset="0"/>
              </a:rPr>
              <a:t>Tecnologías usadas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880F31-AF0F-431F-9FE4-5614609D2E87}"/>
              </a:ext>
            </a:extLst>
          </p:cNvPr>
          <p:cNvSpPr txBox="1"/>
          <p:nvPr/>
        </p:nvSpPr>
        <p:spPr>
          <a:xfrm>
            <a:off x="10153878" y="6345383"/>
            <a:ext cx="202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 de mayo del 2018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F890F1-D60B-4F3D-ADCA-0DCD202CBC0C}"/>
              </a:ext>
            </a:extLst>
          </p:cNvPr>
          <p:cNvSpPr txBox="1"/>
          <p:nvPr/>
        </p:nvSpPr>
        <p:spPr>
          <a:xfrm>
            <a:off x="864715" y="1608379"/>
            <a:ext cx="64931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 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Hibernate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8242142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18A67-F9FE-4065-ACE3-6965760B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7740" y="0"/>
            <a:ext cx="9572148" cy="104986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Britannic Bold" panose="020B0903060703020204" pitchFamily="34" charset="0"/>
              </a:rPr>
              <a:t>Tecnologías usadas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880F31-AF0F-431F-9FE4-5614609D2E87}"/>
              </a:ext>
            </a:extLst>
          </p:cNvPr>
          <p:cNvSpPr txBox="1"/>
          <p:nvPr/>
        </p:nvSpPr>
        <p:spPr>
          <a:xfrm>
            <a:off x="10153878" y="6345383"/>
            <a:ext cx="202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 de mayo del 2018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C1868A-F5B2-4E39-8BCC-5905BA49B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7" b="59226"/>
          <a:stretch/>
        </p:blipFill>
        <p:spPr>
          <a:xfrm>
            <a:off x="2259456" y="2327563"/>
            <a:ext cx="7451481" cy="26693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334115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18A67-F9FE-4065-ACE3-6965760B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7740" y="0"/>
            <a:ext cx="9572148" cy="104986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Britannic Bold" panose="020B0903060703020204" pitchFamily="34" charset="0"/>
              </a:rPr>
              <a:t>Mapeo Base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880F31-AF0F-431F-9FE4-5614609D2E87}"/>
              </a:ext>
            </a:extLst>
          </p:cNvPr>
          <p:cNvSpPr txBox="1"/>
          <p:nvPr/>
        </p:nvSpPr>
        <p:spPr>
          <a:xfrm>
            <a:off x="10153878" y="6345383"/>
            <a:ext cx="1895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 de abril del 2018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7D72FD-0CDC-4AAD-B767-DFB7C1147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4" y="1900993"/>
            <a:ext cx="5118575" cy="4444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62018AD-55E5-4398-941F-2EC6DA07B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0" y="2226108"/>
            <a:ext cx="5224752" cy="269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324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18A67-F9FE-4065-ACE3-6965760B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7740" y="0"/>
            <a:ext cx="9572148" cy="104986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Britannic Bold" panose="020B0903060703020204" pitchFamily="34" charset="0"/>
              </a:rPr>
              <a:t>Funcionamiento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880F31-AF0F-431F-9FE4-5614609D2E87}"/>
              </a:ext>
            </a:extLst>
          </p:cNvPr>
          <p:cNvSpPr txBox="1"/>
          <p:nvPr/>
        </p:nvSpPr>
        <p:spPr>
          <a:xfrm>
            <a:off x="10153878" y="6345383"/>
            <a:ext cx="202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 de mayo del 2018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F890F1-D60B-4F3D-ADCA-0DCD202CBC0C}"/>
              </a:ext>
            </a:extLst>
          </p:cNvPr>
          <p:cNvSpPr txBox="1"/>
          <p:nvPr/>
        </p:nvSpPr>
        <p:spPr>
          <a:xfrm>
            <a:off x="864715" y="1608379"/>
            <a:ext cx="6493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CA27F7-0442-4E60-B9D7-8CCD1F19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924" y="1902864"/>
            <a:ext cx="7758621" cy="43642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3475847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2C2EC68-47C2-4AAA-980D-51C78F95B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00"/>
          <a:stretch/>
        </p:blipFill>
        <p:spPr>
          <a:xfrm>
            <a:off x="0" y="2335187"/>
            <a:ext cx="12170188" cy="3797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4018A67-F9FE-4065-ACE3-6965760B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7740" y="0"/>
            <a:ext cx="9572148" cy="104986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Britannic Bold" panose="020B0903060703020204" pitchFamily="34" charset="0"/>
              </a:rPr>
              <a:t>Funcionamiento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880F31-AF0F-431F-9FE4-5614609D2E87}"/>
              </a:ext>
            </a:extLst>
          </p:cNvPr>
          <p:cNvSpPr txBox="1"/>
          <p:nvPr/>
        </p:nvSpPr>
        <p:spPr>
          <a:xfrm>
            <a:off x="10153878" y="6345383"/>
            <a:ext cx="202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 de mayo del 2018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F890F1-D60B-4F3D-ADCA-0DCD202CBC0C}"/>
              </a:ext>
            </a:extLst>
          </p:cNvPr>
          <p:cNvSpPr txBox="1"/>
          <p:nvPr/>
        </p:nvSpPr>
        <p:spPr>
          <a:xfrm>
            <a:off x="864715" y="1608379"/>
            <a:ext cx="6493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2185000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18A67-F9FE-4065-ACE3-6965760B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7740" y="0"/>
            <a:ext cx="9572148" cy="1049867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latin typeface="Britannic Bold" panose="020B0903060703020204" pitchFamily="34" charset="0"/>
              </a:rPr>
              <a:t>Funcionamiento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880F31-AF0F-431F-9FE4-5614609D2E87}"/>
              </a:ext>
            </a:extLst>
          </p:cNvPr>
          <p:cNvSpPr txBox="1"/>
          <p:nvPr/>
        </p:nvSpPr>
        <p:spPr>
          <a:xfrm>
            <a:off x="10153878" y="6345383"/>
            <a:ext cx="202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 de mayo del 2018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F890F1-D60B-4F3D-ADCA-0DCD202CBC0C}"/>
              </a:ext>
            </a:extLst>
          </p:cNvPr>
          <p:cNvSpPr txBox="1"/>
          <p:nvPr/>
        </p:nvSpPr>
        <p:spPr>
          <a:xfrm>
            <a:off x="864715" y="1608379"/>
            <a:ext cx="6493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C2EC68-47C2-4AAA-980D-51C78F95B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07" t="452" r="313" b="1231"/>
          <a:stretch/>
        </p:blipFill>
        <p:spPr>
          <a:xfrm>
            <a:off x="1466850" y="2275239"/>
            <a:ext cx="901065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013510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18A67-F9FE-4065-ACE3-6965760BE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7740" y="524932"/>
            <a:ext cx="9572148" cy="1049867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Britannic Bold" panose="020B0903060703020204" pitchFamily="34" charset="0"/>
              </a:rPr>
              <a:t>Organización del</a:t>
            </a:r>
            <a:br>
              <a:rPr lang="es-ES" dirty="0">
                <a:latin typeface="Britannic Bold" panose="020B0903060703020204" pitchFamily="34" charset="0"/>
              </a:rPr>
            </a:br>
            <a:r>
              <a:rPr lang="es-ES" dirty="0">
                <a:latin typeface="Britannic Bold" panose="020B0903060703020204" pitchFamily="34" charset="0"/>
              </a:rPr>
              <a:t>trabajo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880F31-AF0F-431F-9FE4-5614609D2E87}"/>
              </a:ext>
            </a:extLst>
          </p:cNvPr>
          <p:cNvSpPr txBox="1"/>
          <p:nvPr/>
        </p:nvSpPr>
        <p:spPr>
          <a:xfrm>
            <a:off x="10153878" y="6345383"/>
            <a:ext cx="2022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 de mayo del 2018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F890F1-D60B-4F3D-ADCA-0DCD202CBC0C}"/>
              </a:ext>
            </a:extLst>
          </p:cNvPr>
          <p:cNvSpPr txBox="1"/>
          <p:nvPr/>
        </p:nvSpPr>
        <p:spPr>
          <a:xfrm>
            <a:off x="864715" y="1608379"/>
            <a:ext cx="6493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46BF270-E92F-48E7-BA6B-BAA8EDB5A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95780"/>
              </p:ext>
            </p:extLst>
          </p:nvPr>
        </p:nvGraphicFramePr>
        <p:xfrm>
          <a:off x="1372715" y="2273228"/>
          <a:ext cx="6502407" cy="3048768"/>
        </p:xfrm>
        <a:graphic>
          <a:graphicData uri="http://schemas.openxmlformats.org/drawingml/2006/table">
            <a:tbl>
              <a:tblPr firstRow="1" bandRow="1">
                <a:effectLst>
                  <a:reflection blurRad="177800" stA="7000" endPos="49000" dist="50800" dir="5400000" sy="-100000" algn="bl" rotWithShape="0"/>
                </a:effectLst>
                <a:tableStyleId>{5C22544A-7EE6-4342-B048-85BDC9FD1C3A}</a:tableStyleId>
              </a:tblPr>
              <a:tblGrid>
                <a:gridCol w="557685">
                  <a:extLst>
                    <a:ext uri="{9D8B030D-6E8A-4147-A177-3AD203B41FA5}">
                      <a16:colId xmlns:a16="http://schemas.microsoft.com/office/drawing/2014/main" val="2759296153"/>
                    </a:ext>
                  </a:extLst>
                </a:gridCol>
                <a:gridCol w="4405745">
                  <a:extLst>
                    <a:ext uri="{9D8B030D-6E8A-4147-A177-3AD203B41FA5}">
                      <a16:colId xmlns:a16="http://schemas.microsoft.com/office/drawing/2014/main" val="915090364"/>
                    </a:ext>
                  </a:extLst>
                </a:gridCol>
                <a:gridCol w="1538977">
                  <a:extLst>
                    <a:ext uri="{9D8B030D-6E8A-4147-A177-3AD203B41FA5}">
                      <a16:colId xmlns:a16="http://schemas.microsoft.com/office/drawing/2014/main" val="2567049336"/>
                    </a:ext>
                  </a:extLst>
                </a:gridCol>
              </a:tblGrid>
              <a:tr h="381096">
                <a:tc>
                  <a:txBody>
                    <a:bodyPr/>
                    <a:lstStyle/>
                    <a:p>
                      <a:r>
                        <a:rPr lang="es-E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Nombre tarea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Duración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804028"/>
                  </a:ext>
                </a:extLst>
              </a:tr>
              <a:tr h="381096"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Planificación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 días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551969"/>
                  </a:ext>
                </a:extLst>
              </a:tr>
              <a:tr h="381096"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Diseño de la 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 días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314605"/>
                  </a:ext>
                </a:extLst>
              </a:tr>
              <a:tr h="381096"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Desarrollo de la 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14 días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73413"/>
                  </a:ext>
                </a:extLst>
              </a:tr>
              <a:tr h="381096">
                <a:tc>
                  <a:txBody>
                    <a:bodyPr/>
                    <a:lstStyle/>
                    <a:p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Pruebas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99577"/>
                  </a:ext>
                </a:extLst>
              </a:tr>
              <a:tr h="381096">
                <a:tc>
                  <a:txBody>
                    <a:bodyPr/>
                    <a:lstStyle/>
                    <a:p>
                      <a:r>
                        <a:rPr lang="es-E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Documentación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823868"/>
                  </a:ext>
                </a:extLst>
              </a:tr>
              <a:tr h="381096">
                <a:tc>
                  <a:txBody>
                    <a:bodyPr/>
                    <a:lstStyle/>
                    <a:p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Presentación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 día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01289"/>
                  </a:ext>
                </a:extLst>
              </a:tr>
              <a:tr h="381096">
                <a:tc>
                  <a:txBody>
                    <a:bodyPr/>
                    <a:lstStyle/>
                    <a:p>
                      <a:r>
                        <a:rPr lang="es-E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$Cierre del proyecto$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66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675481"/>
      </p:ext>
    </p:extLst>
  </p:cSld>
  <p:clrMapOvr>
    <a:masterClrMapping/>
  </p:clrMapOvr>
  <p:transition spd="slow">
    <p:cover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260</TotalTime>
  <Words>166</Words>
  <Application>Microsoft Office PowerPoint</Application>
  <PresentationFormat>Panorámica</PresentationFormat>
  <Paragraphs>66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</vt:lpstr>
      <vt:lpstr>Britannic Bold</vt:lpstr>
      <vt:lpstr>Brush Script MT</vt:lpstr>
      <vt:lpstr>Calibri</vt:lpstr>
      <vt:lpstr>Calibri Light</vt:lpstr>
      <vt:lpstr>Tahoma</vt:lpstr>
      <vt:lpstr>Wingdings 2</vt:lpstr>
      <vt:lpstr>HDOfficeLightV0</vt:lpstr>
      <vt:lpstr>Celestial</vt:lpstr>
      <vt:lpstr>Aplicación con tecnología Java para la gestión de maratones</vt:lpstr>
      <vt:lpstr>Introducción</vt:lpstr>
      <vt:lpstr>Tecnologías usadas</vt:lpstr>
      <vt:lpstr>Tecnologías usadas</vt:lpstr>
      <vt:lpstr>Mapeo Base de datos</vt:lpstr>
      <vt:lpstr>Funcionamiento </vt:lpstr>
      <vt:lpstr>Funcionamiento </vt:lpstr>
      <vt:lpstr>Funcionamiento </vt:lpstr>
      <vt:lpstr>Organización del trabajo</vt:lpstr>
      <vt:lpstr>Demostración de  la aplicación</vt:lpstr>
      <vt:lpstr> Ruegos y preguntas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con tecnología Java para la gestión de maratones</dc:title>
  <dc:creator>Sergio Herencias</dc:creator>
  <cp:lastModifiedBy>Sergio Herencias</cp:lastModifiedBy>
  <cp:revision>18</cp:revision>
  <dcterms:created xsi:type="dcterms:W3CDTF">2018-04-20T07:27:14Z</dcterms:created>
  <dcterms:modified xsi:type="dcterms:W3CDTF">2018-05-03T07:54:52Z</dcterms:modified>
</cp:coreProperties>
</file>